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Nunito"/>
      <p:regular r:id="rId25"/>
      <p:bold r:id="rId26"/>
      <p:italic r:id="rId27"/>
      <p:boldItalic r:id="rId28"/>
    </p:embeddedFont>
    <p:embeddedFont>
      <p:font typeface="Maven Pro"/>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65caafb163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65caafb163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65caafb16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65caafb16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65caafb163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65caafb163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741a26993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741a26993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Google Shape;376;g741a26993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741a26993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g73dbcae130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73dbcae130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recommend starting to contribute by improving documentation, rather than starting off by coding. It’s a lower barrier to entry and helps you get familiar with the project. Plus, there is always a need for good documentation.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65caafb163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65caafb163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Keep an eye out for labels like “beginner-friendly”, “good first issue”, “first timers only”, etc.</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Google Shape;394;g73dbcae130_0_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73dbcae130_0_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Specific instructions can be found in the “first contributions” project mentioned on a previous slide. Here is that same link: https://github.com/firstcontributions/first-contributions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73dbcae13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73dbcae13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73dbcae13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73dbcae13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73dbcae13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73dbcae13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software is open source, it means that anybody can look at the code. Anybody can see how it was made, and they can often even make their own copy of the entire project. They can use their copy however they want, and change the code if they want. Open source projects are like rooms with unlocked glass doors. You can look inside and interact with everything. This is different from proprietary software, whose code cannot be viewed openly by the public. You can think of that like the company keeping a locked safe with the code for their software, only available to people who have access to it. Neither method is inherently better or worse, they’re just different approaches with their own pros and cons.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73dbcae130_0_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73dbcae130_0_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examples of open source projects. You can view most or all of the code for these projects. One thing to note is that Reddit, while it was very open source up until 2017, is increasingly becoming closed source. However, they do plan to continue contributing to open source as a company and releasing open source tools.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73dbcae130_0_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73dbcae130_0_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73dbcae13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73dbcae13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73dbcae13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73dbcae13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73dbcae13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73dbcae13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Best website for open source software is GitHub. It’s where you and anyone else can upload their coding projects for everyone else to see. When you help someone else’s public GitHub project, you are contributing to open source. If you upload your own project to GitHub and make it public, then your project is open source! Projects may also have licenses associated with them, so it can be good to look at those and see if there are any special rules regarding the project. In most cases you should be fine if you are acting with good ethics.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73dbcae130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73dbcae130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find all kinds of tips online about how to find your first project to contribute to. The following slides are my two recommended strategies.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65caafb16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65caafb16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firsttimersonly.co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3.png"/><Relationship Id="rId4" Type="http://schemas.openxmlformats.org/officeDocument/2006/relationships/hyperlink" Target="https://summerofcode.withgoogle.co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9.png"/><Relationship Id="rId4" Type="http://schemas.openxmlformats.org/officeDocument/2006/relationships/image" Target="../media/image32.png"/><Relationship Id="rId5"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9.png"/><Relationship Id="rId4" Type="http://schemas.openxmlformats.org/officeDocument/2006/relationships/image" Target="../media/image17.png"/><Relationship Id="rId5" Type="http://schemas.openxmlformats.org/officeDocument/2006/relationships/image" Target="../media/image15.png"/><Relationship Id="rId6" Type="http://schemas.openxmlformats.org/officeDocument/2006/relationships/image" Target="../media/image36.png"/></Relationships>
</file>

<file path=ppt/slides/_rels/slide3.xml.rels><?xml version="1.0" encoding="UTF-8" standalone="yes"?><Relationships xmlns="http://schemas.openxmlformats.org/package/2006/relationships"><Relationship Id="rId11" Type="http://schemas.openxmlformats.org/officeDocument/2006/relationships/image" Target="../media/image11.png"/><Relationship Id="rId10" Type="http://schemas.openxmlformats.org/officeDocument/2006/relationships/image" Target="../media/image14.png"/><Relationship Id="rId13" Type="http://schemas.openxmlformats.org/officeDocument/2006/relationships/image" Target="../media/image7.png"/><Relationship Id="rId12" Type="http://schemas.openxmlformats.org/officeDocument/2006/relationships/image" Target="../media/image3.png"/><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1.png"/><Relationship Id="rId9" Type="http://schemas.openxmlformats.org/officeDocument/2006/relationships/image" Target="../media/image16.png"/><Relationship Id="rId15" Type="http://schemas.openxmlformats.org/officeDocument/2006/relationships/image" Target="../media/image4.png"/><Relationship Id="rId14" Type="http://schemas.openxmlformats.org/officeDocument/2006/relationships/image" Target="../media/image6.png"/><Relationship Id="rId16" Type="http://schemas.openxmlformats.org/officeDocument/2006/relationships/image" Target="../media/image2.png"/><Relationship Id="rId5" Type="http://schemas.openxmlformats.org/officeDocument/2006/relationships/image" Target="../media/image12.png"/><Relationship Id="rId6" Type="http://schemas.openxmlformats.org/officeDocument/2006/relationships/image" Target="../media/image18.png"/><Relationship Id="rId7" Type="http://schemas.openxmlformats.org/officeDocument/2006/relationships/image" Target="../media/image9.png"/><Relationship Id="rId8"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7.png"/></Relationships>
</file>

<file path=ppt/slides/_rels/slide7.xml.rels><?xml version="1.0" encoding="UTF-8" standalone="yes"?><Relationships xmlns="http://schemas.openxmlformats.org/package/2006/relationships"><Relationship Id="rId10" Type="http://schemas.openxmlformats.org/officeDocument/2006/relationships/image" Target="../media/image24.png"/><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1.jpg"/><Relationship Id="rId4" Type="http://schemas.openxmlformats.org/officeDocument/2006/relationships/image" Target="../media/image22.png"/><Relationship Id="rId9" Type="http://schemas.openxmlformats.org/officeDocument/2006/relationships/image" Target="../media/image35.png"/><Relationship Id="rId5" Type="http://schemas.openxmlformats.org/officeDocument/2006/relationships/image" Target="../media/image20.png"/><Relationship Id="rId6" Type="http://schemas.openxmlformats.org/officeDocument/2006/relationships/image" Target="../media/image25.png"/><Relationship Id="rId7" Type="http://schemas.openxmlformats.org/officeDocument/2006/relationships/image" Target="../media/image27.png"/><Relationship Id="rId8"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github.com/firstcontributions/first-contributions" TargetMode="External"/><Relationship Id="rId4" Type="http://schemas.openxmlformats.org/officeDocument/2006/relationships/hyperlink" Target="https://github.com/twilio-labs/open-pixel-art"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Why You Should Be an Open Source Contributor and How to Get Started</a:t>
            </a:r>
            <a:endParaRPr/>
          </a:p>
        </p:txBody>
      </p:sp>
      <p:sp>
        <p:nvSpPr>
          <p:cNvPr id="278" name="Google Shape;278;p13"/>
          <p:cNvSpPr txBox="1"/>
          <p:nvPr>
            <p:ph idx="1" type="subTitle"/>
          </p:nvPr>
        </p:nvSpPr>
        <p:spPr>
          <a:xfrm>
            <a:off x="824000" y="4452950"/>
            <a:ext cx="4255500" cy="51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Lauren Stephenson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pic>
        <p:nvPicPr>
          <p:cNvPr id="355" name="Google Shape;355;p22"/>
          <p:cNvPicPr preferRelativeResize="0"/>
          <p:nvPr/>
        </p:nvPicPr>
        <p:blipFill>
          <a:blip r:embed="rId3">
            <a:alphaModFix/>
          </a:blip>
          <a:stretch>
            <a:fillRect/>
          </a:stretch>
        </p:blipFill>
        <p:spPr>
          <a:xfrm>
            <a:off x="1717640" y="0"/>
            <a:ext cx="570872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Strategy #2 - Find interesting projects</a:t>
            </a:r>
            <a:endParaRPr/>
          </a:p>
        </p:txBody>
      </p:sp>
      <p:sp>
        <p:nvSpPr>
          <p:cNvPr id="361" name="Google Shape;361;p23"/>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Best long-term strategy.</a:t>
            </a:r>
            <a:endParaRPr sz="1800"/>
          </a:p>
          <a:p>
            <a:pPr indent="0" lvl="0" marL="0" rtl="0" algn="l">
              <a:spcBef>
                <a:spcPts val="1600"/>
              </a:spcBef>
              <a:spcAft>
                <a:spcPts val="0"/>
              </a:spcAft>
              <a:buNone/>
            </a:pPr>
            <a:r>
              <a:rPr lang="en" sz="1800"/>
              <a:t>Look for projects that are related to something you are interested in. Contributing to something you use or appreciate is the most fun.</a:t>
            </a:r>
            <a:endParaRPr sz="1800"/>
          </a:p>
          <a:p>
            <a:pPr indent="0" lvl="0" marL="0" rtl="0" algn="l">
              <a:spcBef>
                <a:spcPts val="1600"/>
              </a:spcBef>
              <a:spcAft>
                <a:spcPts val="1600"/>
              </a:spcAft>
              <a:buNone/>
            </a:pPr>
            <a:r>
              <a:rPr lang="en" sz="1800"/>
              <a:t>Keep an eye out for these and “star” them on GitHub as a way of bookmarking them. Over time, you’ll have a unique list of interesting projects you can contribute to!</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Awesome List</a:t>
            </a:r>
            <a:endParaRPr/>
          </a:p>
        </p:txBody>
      </p:sp>
      <p:pic>
        <p:nvPicPr>
          <p:cNvPr id="367" name="Google Shape;367;p24"/>
          <p:cNvPicPr preferRelativeResize="0"/>
          <p:nvPr/>
        </p:nvPicPr>
        <p:blipFill>
          <a:blip r:embed="rId3">
            <a:alphaModFix/>
          </a:blip>
          <a:stretch>
            <a:fillRect/>
          </a:stretch>
        </p:blipFill>
        <p:spPr>
          <a:xfrm>
            <a:off x="152400" y="1750275"/>
            <a:ext cx="8839198" cy="2102627"/>
          </a:xfrm>
          <a:prstGeom prst="rect">
            <a:avLst/>
          </a:prstGeom>
          <a:noFill/>
          <a:ln>
            <a:noFill/>
          </a:ln>
        </p:spPr>
      </p:pic>
      <p:sp>
        <p:nvSpPr>
          <p:cNvPr id="368" name="Google Shape;368;p24"/>
          <p:cNvSpPr txBox="1"/>
          <p:nvPr/>
        </p:nvSpPr>
        <p:spPr>
          <a:xfrm>
            <a:off x="460775" y="4318400"/>
            <a:ext cx="8454600" cy="5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Here is one of the items on this “Awesome” List, called “Awesome for Beginners”: https://github.com/MunGell/awesome-for-beginners</a:t>
            </a:r>
            <a:endParaRPr>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2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Beginner-Friendly Projects</a:t>
            </a:r>
            <a:endParaRPr/>
          </a:p>
        </p:txBody>
      </p:sp>
      <p:sp>
        <p:nvSpPr>
          <p:cNvPr id="374" name="Google Shape;374;p25"/>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Here is a great resource for finding beginner-friendly projects: </a:t>
            </a:r>
            <a:r>
              <a:rPr lang="en" sz="1800" u="sng">
                <a:solidFill>
                  <a:schemeClr val="hlink"/>
                </a:solidFill>
                <a:hlinkClick r:id="rId3"/>
              </a:rPr>
              <a:t>https://www.firsttimersonly.com/</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pic>
        <p:nvPicPr>
          <p:cNvPr id="379" name="Google Shape;379;p26"/>
          <p:cNvPicPr preferRelativeResize="0"/>
          <p:nvPr/>
        </p:nvPicPr>
        <p:blipFill rotWithShape="1">
          <a:blip r:embed="rId3">
            <a:alphaModFix/>
          </a:blip>
          <a:srcRect b="0" l="7120" r="7299" t="0"/>
          <a:stretch/>
        </p:blipFill>
        <p:spPr>
          <a:xfrm>
            <a:off x="7286625" y="844150"/>
            <a:ext cx="1857375" cy="2070500"/>
          </a:xfrm>
          <a:prstGeom prst="rect">
            <a:avLst/>
          </a:prstGeom>
          <a:noFill/>
          <a:ln>
            <a:noFill/>
          </a:ln>
        </p:spPr>
      </p:pic>
      <p:sp>
        <p:nvSpPr>
          <p:cNvPr id="380" name="Google Shape;380;p2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Opportunity: Google Summer of Code</a:t>
            </a:r>
            <a:endParaRPr/>
          </a:p>
        </p:txBody>
      </p:sp>
      <p:sp>
        <p:nvSpPr>
          <p:cNvPr id="381" name="Google Shape;381;p26"/>
          <p:cNvSpPr txBox="1"/>
          <p:nvPr>
            <p:ph idx="1" type="body"/>
          </p:nvPr>
        </p:nvSpPr>
        <p:spPr>
          <a:xfrm>
            <a:off x="1303800" y="1990050"/>
            <a:ext cx="6218700" cy="305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Great opportunity to get paid to explore open source!</a:t>
            </a:r>
            <a:br>
              <a:rPr lang="en" sz="1800"/>
            </a:br>
            <a:endParaRPr sz="1800"/>
          </a:p>
          <a:p>
            <a:pPr indent="0" lvl="0" marL="0" rtl="0" algn="l">
              <a:spcBef>
                <a:spcPts val="1600"/>
              </a:spcBef>
              <a:spcAft>
                <a:spcPts val="0"/>
              </a:spcAft>
              <a:buNone/>
            </a:pPr>
            <a:r>
              <a:rPr lang="en" sz="1800"/>
              <a:t>“Google Summer of Code is a global program focused on bringing more student developers into open source software development. Students work with an open source organization on a 3 month programming project during their break from school.”</a:t>
            </a:r>
            <a:endParaRPr sz="1800"/>
          </a:p>
          <a:p>
            <a:pPr indent="0" lvl="0" marL="0" rtl="0" algn="l">
              <a:spcBef>
                <a:spcPts val="1600"/>
              </a:spcBef>
              <a:spcAft>
                <a:spcPts val="1600"/>
              </a:spcAft>
              <a:buNone/>
            </a:pPr>
            <a:r>
              <a:rPr lang="en" sz="1800"/>
              <a:t>Find out more here: </a:t>
            </a:r>
            <a:r>
              <a:rPr lang="en" sz="1800" u="sng">
                <a:solidFill>
                  <a:schemeClr val="hlink"/>
                </a:solidFill>
                <a:hlinkClick r:id="rId4"/>
              </a:rPr>
              <a:t>https://summerofcode.withgoogle.com/</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Figuring out what to contribute exactly</a:t>
            </a:r>
            <a:endParaRPr/>
          </a:p>
        </p:txBody>
      </p:sp>
      <p:sp>
        <p:nvSpPr>
          <p:cNvPr id="387" name="Google Shape;387;p27"/>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Find typos in the README or in code comments</a:t>
            </a:r>
            <a:endParaRPr sz="1800"/>
          </a:p>
          <a:p>
            <a:pPr indent="-342900" lvl="0" marL="457200" rtl="0" algn="l">
              <a:spcBef>
                <a:spcPts val="0"/>
              </a:spcBef>
              <a:spcAft>
                <a:spcPts val="0"/>
              </a:spcAft>
              <a:buSzPts val="1800"/>
              <a:buChar char="●"/>
            </a:pPr>
            <a:r>
              <a:rPr lang="en" sz="1800"/>
              <a:t>Improve wording in the README or in code comments</a:t>
            </a:r>
            <a:endParaRPr sz="1800"/>
          </a:p>
          <a:p>
            <a:pPr indent="-342900" lvl="0" marL="457200" rtl="0" algn="l">
              <a:spcBef>
                <a:spcPts val="0"/>
              </a:spcBef>
              <a:spcAft>
                <a:spcPts val="0"/>
              </a:spcAft>
              <a:buSzPts val="1800"/>
              <a:buChar char="●"/>
            </a:pPr>
            <a:r>
              <a:rPr lang="en" sz="1800"/>
              <a:t>Create the README if a project does not have one yet</a:t>
            </a:r>
            <a:endParaRPr sz="1800"/>
          </a:p>
          <a:p>
            <a:pPr indent="-342900" lvl="0" marL="457200" rtl="0" algn="l">
              <a:spcBef>
                <a:spcPts val="0"/>
              </a:spcBef>
              <a:spcAft>
                <a:spcPts val="0"/>
              </a:spcAft>
              <a:buSzPts val="1800"/>
              <a:buChar char="●"/>
            </a:pPr>
            <a:r>
              <a:rPr lang="en" sz="1800"/>
              <a:t>Search a project’s “Issues” for ideas on what to contribute</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pic>
        <p:nvPicPr>
          <p:cNvPr id="392" name="Google Shape;392;p28"/>
          <p:cNvPicPr preferRelativeResize="0"/>
          <p:nvPr/>
        </p:nvPicPr>
        <p:blipFill>
          <a:blip r:embed="rId3">
            <a:alphaModFix/>
          </a:blip>
          <a:stretch>
            <a:fillRect/>
          </a:stretch>
        </p:blipFill>
        <p:spPr>
          <a:xfrm>
            <a:off x="1159530" y="152400"/>
            <a:ext cx="6824940" cy="48387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6" name="Shape 396"/>
        <p:cNvGrpSpPr/>
        <p:nvPr/>
      </p:nvGrpSpPr>
      <p:grpSpPr>
        <a:xfrm>
          <a:off x="0" y="0"/>
          <a:ext cx="0" cy="0"/>
          <a:chOff x="0" y="0"/>
          <a:chExt cx="0" cy="0"/>
        </a:xfrm>
      </p:grpSpPr>
      <p:sp>
        <p:nvSpPr>
          <p:cNvPr id="397" name="Google Shape;397;p2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make the contribution</a:t>
            </a:r>
            <a:endParaRPr/>
          </a:p>
        </p:txBody>
      </p:sp>
      <p:sp>
        <p:nvSpPr>
          <p:cNvPr id="398" name="Google Shape;398;p2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Download the project onto your computer</a:t>
            </a:r>
            <a:endParaRPr sz="1800"/>
          </a:p>
          <a:p>
            <a:pPr indent="-342900" lvl="0" marL="457200" rtl="0" algn="l">
              <a:spcBef>
                <a:spcPts val="0"/>
              </a:spcBef>
              <a:spcAft>
                <a:spcPts val="0"/>
              </a:spcAft>
              <a:buSzPts val="1800"/>
              <a:buAutoNum type="arabicPeriod"/>
            </a:pPr>
            <a:r>
              <a:rPr lang="en" sz="1800"/>
              <a:t>Make the changes on your copy of the project</a:t>
            </a:r>
            <a:endParaRPr sz="1800"/>
          </a:p>
          <a:p>
            <a:pPr indent="-342900" lvl="0" marL="457200" rtl="0" algn="l">
              <a:spcBef>
                <a:spcPts val="0"/>
              </a:spcBef>
              <a:spcAft>
                <a:spcPts val="0"/>
              </a:spcAft>
              <a:buSzPts val="1800"/>
              <a:buAutoNum type="arabicPeriod"/>
            </a:pPr>
            <a:r>
              <a:rPr lang="en" sz="1800"/>
              <a:t>Create a “pull request” to add your contribution to the project</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3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get an employer to notice?</a:t>
            </a:r>
            <a:endParaRPr/>
          </a:p>
        </p:txBody>
      </p:sp>
      <p:sp>
        <p:nvSpPr>
          <p:cNvPr id="404" name="Google Shape;404;p3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Put your GitHub account link on your resume, Linkedin, Twitter, etc.</a:t>
            </a:r>
            <a:endParaRPr sz="1800"/>
          </a:p>
          <a:p>
            <a:pPr indent="0" lvl="0" marL="0" rtl="0" algn="l">
              <a:spcBef>
                <a:spcPts val="1600"/>
              </a:spcBef>
              <a:spcAft>
                <a:spcPts val="1600"/>
              </a:spcAft>
              <a:buNone/>
            </a:pPr>
            <a:r>
              <a:rPr lang="en" sz="1800"/>
              <a:t>Be prepared to talk about your projects and/or open source contributions during your interview</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31"/>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410" name="Google Shape;410;p31"/>
          <p:cNvSpPr txBox="1"/>
          <p:nvPr>
            <p:ph idx="1" type="subTitle"/>
          </p:nvPr>
        </p:nvSpPr>
        <p:spPr>
          <a:xfrm>
            <a:off x="824000" y="3221250"/>
            <a:ext cx="5769000" cy="140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Lauren Stephenson</a:t>
            </a:r>
            <a:endParaRPr/>
          </a:p>
          <a:p>
            <a:pPr indent="0" lvl="0" marL="0" rtl="0" algn="l">
              <a:spcBef>
                <a:spcPts val="0"/>
              </a:spcBef>
              <a:spcAft>
                <a:spcPts val="0"/>
              </a:spcAft>
              <a:buNone/>
            </a:pPr>
            <a:r>
              <a:rPr lang="en"/>
              <a:t>CompSciLauren@gmail.com</a:t>
            </a:r>
            <a:endParaRPr/>
          </a:p>
          <a:p>
            <a:pPr indent="0" lvl="0" marL="0" rtl="0" algn="l">
              <a:spcBef>
                <a:spcPts val="0"/>
              </a:spcBef>
              <a:spcAft>
                <a:spcPts val="0"/>
              </a:spcAft>
              <a:buNone/>
            </a:pPr>
            <a:r>
              <a:rPr lang="en"/>
              <a:t>@CompSciLauren</a:t>
            </a:r>
            <a:endParaRPr/>
          </a:p>
        </p:txBody>
      </p:sp>
      <p:pic>
        <p:nvPicPr>
          <p:cNvPr id="411" name="Google Shape;411;p31"/>
          <p:cNvPicPr preferRelativeResize="0"/>
          <p:nvPr/>
        </p:nvPicPr>
        <p:blipFill>
          <a:blip r:embed="rId3">
            <a:alphaModFix/>
          </a:blip>
          <a:stretch>
            <a:fillRect/>
          </a:stretch>
        </p:blipFill>
        <p:spPr>
          <a:xfrm>
            <a:off x="910825" y="4146650"/>
            <a:ext cx="592050" cy="592050"/>
          </a:xfrm>
          <a:prstGeom prst="rect">
            <a:avLst/>
          </a:prstGeom>
          <a:noFill/>
          <a:ln>
            <a:noFill/>
          </a:ln>
        </p:spPr>
      </p:pic>
      <p:pic>
        <p:nvPicPr>
          <p:cNvPr id="412" name="Google Shape;412;p31"/>
          <p:cNvPicPr preferRelativeResize="0"/>
          <p:nvPr/>
        </p:nvPicPr>
        <p:blipFill>
          <a:blip r:embed="rId4">
            <a:alphaModFix/>
          </a:blip>
          <a:stretch>
            <a:fillRect/>
          </a:stretch>
        </p:blipFill>
        <p:spPr>
          <a:xfrm>
            <a:off x="1717400" y="4146650"/>
            <a:ext cx="592050" cy="592050"/>
          </a:xfrm>
          <a:prstGeom prst="rect">
            <a:avLst/>
          </a:prstGeom>
          <a:noFill/>
          <a:ln>
            <a:noFill/>
          </a:ln>
        </p:spPr>
      </p:pic>
      <p:pic>
        <p:nvPicPr>
          <p:cNvPr id="413" name="Google Shape;413;p31"/>
          <p:cNvPicPr preferRelativeResize="0"/>
          <p:nvPr/>
        </p:nvPicPr>
        <p:blipFill>
          <a:blip r:embed="rId5">
            <a:alphaModFix/>
          </a:blip>
          <a:stretch>
            <a:fillRect/>
          </a:stretch>
        </p:blipFill>
        <p:spPr>
          <a:xfrm>
            <a:off x="2523975" y="4146650"/>
            <a:ext cx="592052" cy="59205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Open Source?</a:t>
            </a:r>
            <a:endParaRPr/>
          </a:p>
        </p:txBody>
      </p:sp>
      <p:pic>
        <p:nvPicPr>
          <p:cNvPr id="284" name="Google Shape;284;p14"/>
          <p:cNvPicPr preferRelativeResize="0"/>
          <p:nvPr/>
        </p:nvPicPr>
        <p:blipFill>
          <a:blip r:embed="rId3">
            <a:alphaModFix/>
          </a:blip>
          <a:stretch>
            <a:fillRect/>
          </a:stretch>
        </p:blipFill>
        <p:spPr>
          <a:xfrm>
            <a:off x="366750" y="1682350"/>
            <a:ext cx="2249476" cy="3002426"/>
          </a:xfrm>
          <a:prstGeom prst="rect">
            <a:avLst/>
          </a:prstGeom>
          <a:noFill/>
          <a:ln>
            <a:noFill/>
          </a:ln>
        </p:spPr>
      </p:pic>
      <p:pic>
        <p:nvPicPr>
          <p:cNvPr id="285" name="Google Shape;285;p14"/>
          <p:cNvPicPr preferRelativeResize="0"/>
          <p:nvPr/>
        </p:nvPicPr>
        <p:blipFill>
          <a:blip r:embed="rId4">
            <a:alphaModFix/>
          </a:blip>
          <a:stretch>
            <a:fillRect/>
          </a:stretch>
        </p:blipFill>
        <p:spPr>
          <a:xfrm>
            <a:off x="6032037" y="1716313"/>
            <a:ext cx="2934488" cy="2934488"/>
          </a:xfrm>
          <a:prstGeom prst="rect">
            <a:avLst/>
          </a:prstGeom>
          <a:noFill/>
          <a:ln>
            <a:noFill/>
          </a:ln>
        </p:spPr>
      </p:pic>
      <p:pic>
        <p:nvPicPr>
          <p:cNvPr id="286" name="Google Shape;286;p14"/>
          <p:cNvPicPr preferRelativeResize="0"/>
          <p:nvPr/>
        </p:nvPicPr>
        <p:blipFill>
          <a:blip r:embed="rId5">
            <a:alphaModFix/>
          </a:blip>
          <a:stretch>
            <a:fillRect/>
          </a:stretch>
        </p:blipFill>
        <p:spPr>
          <a:xfrm>
            <a:off x="3746900" y="2284375"/>
            <a:ext cx="932250" cy="933925"/>
          </a:xfrm>
          <a:prstGeom prst="rect">
            <a:avLst/>
          </a:prstGeom>
          <a:noFill/>
          <a:ln>
            <a:noFill/>
          </a:ln>
        </p:spPr>
      </p:pic>
      <p:pic>
        <p:nvPicPr>
          <p:cNvPr id="287" name="Google Shape;287;p14"/>
          <p:cNvPicPr preferRelativeResize="0"/>
          <p:nvPr/>
        </p:nvPicPr>
        <p:blipFill rotWithShape="1">
          <a:blip r:embed="rId6">
            <a:alphaModFix/>
          </a:blip>
          <a:srcRect b="0" l="0" r="17709" t="0"/>
          <a:stretch/>
        </p:blipFill>
        <p:spPr>
          <a:xfrm>
            <a:off x="4891050" y="3434025"/>
            <a:ext cx="1699075" cy="999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pic>
        <p:nvPicPr>
          <p:cNvPr id="292" name="Google Shape;292;p15"/>
          <p:cNvPicPr preferRelativeResize="0"/>
          <p:nvPr/>
        </p:nvPicPr>
        <p:blipFill>
          <a:blip r:embed="rId3">
            <a:alphaModFix/>
          </a:blip>
          <a:stretch>
            <a:fillRect/>
          </a:stretch>
        </p:blipFill>
        <p:spPr>
          <a:xfrm>
            <a:off x="3560658" y="1039750"/>
            <a:ext cx="1888566" cy="1416424"/>
          </a:xfrm>
          <a:prstGeom prst="rect">
            <a:avLst/>
          </a:prstGeom>
          <a:noFill/>
          <a:ln>
            <a:noFill/>
          </a:ln>
        </p:spPr>
      </p:pic>
      <p:sp>
        <p:nvSpPr>
          <p:cNvPr id="293" name="Google Shape;293;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Examples of Open Source Projects</a:t>
            </a:r>
            <a:endParaRPr/>
          </a:p>
        </p:txBody>
      </p:sp>
      <p:pic>
        <p:nvPicPr>
          <p:cNvPr id="294" name="Google Shape;294;p15"/>
          <p:cNvPicPr preferRelativeResize="0"/>
          <p:nvPr/>
        </p:nvPicPr>
        <p:blipFill>
          <a:blip r:embed="rId4">
            <a:alphaModFix/>
          </a:blip>
          <a:stretch>
            <a:fillRect/>
          </a:stretch>
        </p:blipFill>
        <p:spPr>
          <a:xfrm>
            <a:off x="202675" y="1597875"/>
            <a:ext cx="1540675" cy="1540675"/>
          </a:xfrm>
          <a:prstGeom prst="rect">
            <a:avLst/>
          </a:prstGeom>
          <a:noFill/>
          <a:ln>
            <a:noFill/>
          </a:ln>
        </p:spPr>
      </p:pic>
      <p:pic>
        <p:nvPicPr>
          <p:cNvPr id="295" name="Google Shape;295;p15"/>
          <p:cNvPicPr preferRelativeResize="0"/>
          <p:nvPr/>
        </p:nvPicPr>
        <p:blipFill>
          <a:blip r:embed="rId5">
            <a:alphaModFix/>
          </a:blip>
          <a:stretch>
            <a:fillRect/>
          </a:stretch>
        </p:blipFill>
        <p:spPr>
          <a:xfrm>
            <a:off x="7497725" y="997800"/>
            <a:ext cx="1416426" cy="1416426"/>
          </a:xfrm>
          <a:prstGeom prst="rect">
            <a:avLst/>
          </a:prstGeom>
          <a:noFill/>
          <a:ln>
            <a:noFill/>
          </a:ln>
        </p:spPr>
      </p:pic>
      <p:pic>
        <p:nvPicPr>
          <p:cNvPr id="296" name="Google Shape;296;p15"/>
          <p:cNvPicPr preferRelativeResize="0"/>
          <p:nvPr/>
        </p:nvPicPr>
        <p:blipFill>
          <a:blip r:embed="rId6">
            <a:alphaModFix/>
          </a:blip>
          <a:stretch>
            <a:fillRect/>
          </a:stretch>
        </p:blipFill>
        <p:spPr>
          <a:xfrm>
            <a:off x="5832900" y="1206363"/>
            <a:ext cx="1281153" cy="999299"/>
          </a:xfrm>
          <a:prstGeom prst="rect">
            <a:avLst/>
          </a:prstGeom>
          <a:noFill/>
          <a:ln>
            <a:noFill/>
          </a:ln>
        </p:spPr>
      </p:pic>
      <p:pic>
        <p:nvPicPr>
          <p:cNvPr id="297" name="Google Shape;297;p15"/>
          <p:cNvPicPr preferRelativeResize="0"/>
          <p:nvPr/>
        </p:nvPicPr>
        <p:blipFill>
          <a:blip r:embed="rId7">
            <a:alphaModFix/>
          </a:blip>
          <a:stretch>
            <a:fillRect/>
          </a:stretch>
        </p:blipFill>
        <p:spPr>
          <a:xfrm>
            <a:off x="4805013" y="3548125"/>
            <a:ext cx="1416425" cy="1416425"/>
          </a:xfrm>
          <a:prstGeom prst="rect">
            <a:avLst/>
          </a:prstGeom>
          <a:noFill/>
          <a:ln>
            <a:noFill/>
          </a:ln>
        </p:spPr>
      </p:pic>
      <p:pic>
        <p:nvPicPr>
          <p:cNvPr id="298" name="Google Shape;298;p15"/>
          <p:cNvPicPr preferRelativeResize="0"/>
          <p:nvPr/>
        </p:nvPicPr>
        <p:blipFill>
          <a:blip r:embed="rId8">
            <a:alphaModFix/>
          </a:blip>
          <a:stretch>
            <a:fillRect/>
          </a:stretch>
        </p:blipFill>
        <p:spPr>
          <a:xfrm>
            <a:off x="7323125" y="2456163"/>
            <a:ext cx="1540674" cy="1540674"/>
          </a:xfrm>
          <a:prstGeom prst="rect">
            <a:avLst/>
          </a:prstGeom>
          <a:noFill/>
          <a:ln>
            <a:noFill/>
          </a:ln>
        </p:spPr>
      </p:pic>
      <p:pic>
        <p:nvPicPr>
          <p:cNvPr id="299" name="Google Shape;299;p15"/>
          <p:cNvPicPr preferRelativeResize="0"/>
          <p:nvPr/>
        </p:nvPicPr>
        <p:blipFill>
          <a:blip r:embed="rId9">
            <a:alphaModFix/>
          </a:blip>
          <a:stretch>
            <a:fillRect/>
          </a:stretch>
        </p:blipFill>
        <p:spPr>
          <a:xfrm>
            <a:off x="1743362" y="3036180"/>
            <a:ext cx="1142063" cy="999300"/>
          </a:xfrm>
          <a:prstGeom prst="rect">
            <a:avLst/>
          </a:prstGeom>
          <a:noFill/>
          <a:ln>
            <a:noFill/>
          </a:ln>
        </p:spPr>
      </p:pic>
      <p:pic>
        <p:nvPicPr>
          <p:cNvPr id="300" name="Google Shape;300;p15"/>
          <p:cNvPicPr preferRelativeResize="0"/>
          <p:nvPr/>
        </p:nvPicPr>
        <p:blipFill>
          <a:blip r:embed="rId10">
            <a:alphaModFix/>
          </a:blip>
          <a:stretch>
            <a:fillRect/>
          </a:stretch>
        </p:blipFill>
        <p:spPr>
          <a:xfrm>
            <a:off x="2212047" y="1715481"/>
            <a:ext cx="1540674" cy="882032"/>
          </a:xfrm>
          <a:prstGeom prst="rect">
            <a:avLst/>
          </a:prstGeom>
          <a:noFill/>
          <a:ln>
            <a:noFill/>
          </a:ln>
        </p:spPr>
      </p:pic>
      <p:pic>
        <p:nvPicPr>
          <p:cNvPr id="301" name="Google Shape;301;p15"/>
          <p:cNvPicPr preferRelativeResize="0"/>
          <p:nvPr/>
        </p:nvPicPr>
        <p:blipFill>
          <a:blip r:embed="rId11">
            <a:alphaModFix/>
          </a:blip>
          <a:stretch>
            <a:fillRect/>
          </a:stretch>
        </p:blipFill>
        <p:spPr>
          <a:xfrm>
            <a:off x="1955588" y="4038775"/>
            <a:ext cx="2593176" cy="1341300"/>
          </a:xfrm>
          <a:prstGeom prst="rect">
            <a:avLst/>
          </a:prstGeom>
          <a:noFill/>
          <a:ln>
            <a:noFill/>
          </a:ln>
        </p:spPr>
      </p:pic>
      <p:pic>
        <p:nvPicPr>
          <p:cNvPr id="302" name="Google Shape;302;p15"/>
          <p:cNvPicPr preferRelativeResize="0"/>
          <p:nvPr/>
        </p:nvPicPr>
        <p:blipFill>
          <a:blip r:embed="rId12">
            <a:alphaModFix/>
          </a:blip>
          <a:stretch>
            <a:fillRect/>
          </a:stretch>
        </p:blipFill>
        <p:spPr>
          <a:xfrm>
            <a:off x="6477675" y="4038763"/>
            <a:ext cx="2593175" cy="1037266"/>
          </a:xfrm>
          <a:prstGeom prst="rect">
            <a:avLst/>
          </a:prstGeom>
          <a:noFill/>
          <a:ln>
            <a:noFill/>
          </a:ln>
        </p:spPr>
      </p:pic>
      <p:pic>
        <p:nvPicPr>
          <p:cNvPr id="303" name="Google Shape;303;p15"/>
          <p:cNvPicPr preferRelativeResize="0"/>
          <p:nvPr/>
        </p:nvPicPr>
        <p:blipFill>
          <a:blip r:embed="rId13">
            <a:alphaModFix/>
          </a:blip>
          <a:stretch>
            <a:fillRect/>
          </a:stretch>
        </p:blipFill>
        <p:spPr>
          <a:xfrm>
            <a:off x="2829417" y="2715125"/>
            <a:ext cx="2004381" cy="1416425"/>
          </a:xfrm>
          <a:prstGeom prst="rect">
            <a:avLst/>
          </a:prstGeom>
          <a:noFill/>
          <a:ln>
            <a:noFill/>
          </a:ln>
        </p:spPr>
      </p:pic>
      <p:pic>
        <p:nvPicPr>
          <p:cNvPr id="304" name="Google Shape;304;p15"/>
          <p:cNvPicPr preferRelativeResize="0"/>
          <p:nvPr/>
        </p:nvPicPr>
        <p:blipFill>
          <a:blip r:embed="rId14">
            <a:alphaModFix/>
          </a:blip>
          <a:stretch>
            <a:fillRect/>
          </a:stretch>
        </p:blipFill>
        <p:spPr>
          <a:xfrm>
            <a:off x="5832912" y="2618025"/>
            <a:ext cx="1058439" cy="882025"/>
          </a:xfrm>
          <a:prstGeom prst="rect">
            <a:avLst/>
          </a:prstGeom>
          <a:noFill/>
          <a:ln>
            <a:noFill/>
          </a:ln>
        </p:spPr>
      </p:pic>
      <p:pic>
        <p:nvPicPr>
          <p:cNvPr id="305" name="Google Shape;305;p15"/>
          <p:cNvPicPr preferRelativeResize="0"/>
          <p:nvPr/>
        </p:nvPicPr>
        <p:blipFill>
          <a:blip r:embed="rId15">
            <a:alphaModFix/>
          </a:blip>
          <a:stretch>
            <a:fillRect/>
          </a:stretch>
        </p:blipFill>
        <p:spPr>
          <a:xfrm>
            <a:off x="115700" y="3641973"/>
            <a:ext cx="1714624" cy="1132302"/>
          </a:xfrm>
          <a:prstGeom prst="rect">
            <a:avLst/>
          </a:prstGeom>
          <a:noFill/>
          <a:ln>
            <a:noFill/>
          </a:ln>
        </p:spPr>
      </p:pic>
      <p:pic>
        <p:nvPicPr>
          <p:cNvPr id="306" name="Google Shape;306;p15"/>
          <p:cNvPicPr preferRelativeResize="0"/>
          <p:nvPr/>
        </p:nvPicPr>
        <p:blipFill>
          <a:blip r:embed="rId16">
            <a:alphaModFix/>
          </a:blip>
          <a:stretch>
            <a:fillRect/>
          </a:stretch>
        </p:blipFill>
        <p:spPr>
          <a:xfrm>
            <a:off x="4548769" y="2394945"/>
            <a:ext cx="1058450" cy="84676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uses Open Source software?</a:t>
            </a:r>
            <a:endParaRPr/>
          </a:p>
        </p:txBody>
      </p:sp>
      <p:sp>
        <p:nvSpPr>
          <p:cNvPr id="312" name="Google Shape;312;p16"/>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Many people, and most companies! Most studies estimate that anywhere from 78% to 98% of companies use open source software.</a:t>
            </a:r>
            <a:endParaRPr sz="1800"/>
          </a:p>
        </p:txBody>
      </p:sp>
      <p:pic>
        <p:nvPicPr>
          <p:cNvPr id="313" name="Google Shape;313;p16"/>
          <p:cNvPicPr preferRelativeResize="0"/>
          <p:nvPr/>
        </p:nvPicPr>
        <p:blipFill>
          <a:blip r:embed="rId3">
            <a:alphaModFix/>
          </a:blip>
          <a:stretch>
            <a:fillRect/>
          </a:stretch>
        </p:blipFill>
        <p:spPr>
          <a:xfrm>
            <a:off x="0" y="3619500"/>
            <a:ext cx="9143999" cy="1524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You Can Get Out of Contributing to Open Source software</a:t>
            </a:r>
            <a:endParaRPr/>
          </a:p>
        </p:txBody>
      </p:sp>
      <p:sp>
        <p:nvSpPr>
          <p:cNvPr id="319" name="Google Shape;319;p17"/>
          <p:cNvSpPr txBox="1"/>
          <p:nvPr>
            <p:ph idx="1" type="body"/>
          </p:nvPr>
        </p:nvSpPr>
        <p:spPr>
          <a:xfrm>
            <a:off x="59525" y="1990050"/>
            <a:ext cx="5119500" cy="1544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Learn to code</a:t>
            </a:r>
            <a:endParaRPr sz="1800"/>
          </a:p>
          <a:p>
            <a:pPr indent="-342900" lvl="0" marL="457200" rtl="0" algn="l">
              <a:spcBef>
                <a:spcPts val="0"/>
              </a:spcBef>
              <a:spcAft>
                <a:spcPts val="0"/>
              </a:spcAft>
              <a:buSzPts val="1800"/>
              <a:buChar char="●"/>
            </a:pPr>
            <a:r>
              <a:rPr lang="en" sz="1800"/>
              <a:t>Increase confidence</a:t>
            </a:r>
            <a:endParaRPr sz="1800"/>
          </a:p>
          <a:p>
            <a:pPr indent="-342900" lvl="0" marL="457200" rtl="0" algn="l">
              <a:spcBef>
                <a:spcPts val="0"/>
              </a:spcBef>
              <a:spcAft>
                <a:spcPts val="0"/>
              </a:spcAft>
              <a:buSzPts val="1800"/>
              <a:buChar char="●"/>
            </a:pPr>
            <a:r>
              <a:rPr lang="en" sz="1800"/>
              <a:t>Experience collaborating with others</a:t>
            </a:r>
            <a:endParaRPr sz="1800"/>
          </a:p>
          <a:p>
            <a:pPr indent="-342900" lvl="0" marL="457200" rtl="0" algn="l">
              <a:spcBef>
                <a:spcPts val="0"/>
              </a:spcBef>
              <a:spcAft>
                <a:spcPts val="0"/>
              </a:spcAft>
              <a:buSzPts val="1800"/>
              <a:buChar char="●"/>
            </a:pPr>
            <a:r>
              <a:rPr lang="en" sz="1800"/>
              <a:t>Become a better programmer</a:t>
            </a:r>
            <a:endParaRPr sz="1800"/>
          </a:p>
        </p:txBody>
      </p:sp>
      <p:pic>
        <p:nvPicPr>
          <p:cNvPr id="320" name="Google Shape;320;p17"/>
          <p:cNvPicPr preferRelativeResize="0"/>
          <p:nvPr/>
        </p:nvPicPr>
        <p:blipFill>
          <a:blip r:embed="rId3">
            <a:alphaModFix/>
          </a:blip>
          <a:stretch>
            <a:fillRect/>
          </a:stretch>
        </p:blipFill>
        <p:spPr>
          <a:xfrm>
            <a:off x="901081" y="3534150"/>
            <a:ext cx="2316196" cy="1544100"/>
          </a:xfrm>
          <a:prstGeom prst="rect">
            <a:avLst/>
          </a:prstGeom>
          <a:noFill/>
          <a:ln cap="flat" cmpd="sng" w="9525">
            <a:solidFill>
              <a:schemeClr val="dk2"/>
            </a:solidFill>
            <a:prstDash val="solid"/>
            <a:round/>
            <a:headEnd len="sm" w="sm" type="none"/>
            <a:tailEnd len="sm" w="sm" type="none"/>
          </a:ln>
        </p:spPr>
      </p:pic>
      <p:pic>
        <p:nvPicPr>
          <p:cNvPr id="321" name="Google Shape;321;p17"/>
          <p:cNvPicPr preferRelativeResize="0"/>
          <p:nvPr/>
        </p:nvPicPr>
        <p:blipFill>
          <a:blip r:embed="rId4">
            <a:alphaModFix/>
          </a:blip>
          <a:stretch>
            <a:fillRect/>
          </a:stretch>
        </p:blipFill>
        <p:spPr>
          <a:xfrm>
            <a:off x="5393129" y="3534150"/>
            <a:ext cx="2941170" cy="1544100"/>
          </a:xfrm>
          <a:prstGeom prst="rect">
            <a:avLst/>
          </a:prstGeom>
          <a:noFill/>
          <a:ln cap="flat" cmpd="sng" w="9525">
            <a:solidFill>
              <a:schemeClr val="dk2"/>
            </a:solidFill>
            <a:prstDash val="solid"/>
            <a:round/>
            <a:headEnd len="sm" w="sm" type="none"/>
            <a:tailEnd len="sm" w="sm" type="none"/>
          </a:ln>
        </p:spPr>
      </p:pic>
      <p:sp>
        <p:nvSpPr>
          <p:cNvPr id="322" name="Google Shape;322;p17"/>
          <p:cNvSpPr txBox="1"/>
          <p:nvPr/>
        </p:nvSpPr>
        <p:spPr>
          <a:xfrm>
            <a:off x="4488600" y="1990050"/>
            <a:ext cx="4655400" cy="1544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Build something and create an impact</a:t>
            </a:r>
            <a:endParaRPr sz="1800">
              <a:solidFill>
                <a:schemeClr val="dk2"/>
              </a:solidFill>
              <a:latin typeface="Nunito"/>
              <a:ea typeface="Nunito"/>
              <a:cs typeface="Nunito"/>
              <a:sym typeface="Nunito"/>
            </a:endParaRPr>
          </a:p>
          <a:p>
            <a:pPr indent="-342900" lvl="0" marL="457200" rtl="0" algn="l">
              <a:lnSpc>
                <a:spcPct val="115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Stand out amongst other job applicants</a:t>
            </a:r>
            <a:endParaRPr sz="1800">
              <a:solidFill>
                <a:schemeClr val="dk2"/>
              </a:solidFill>
              <a:latin typeface="Nunito"/>
              <a:ea typeface="Nunito"/>
              <a:cs typeface="Nunito"/>
              <a:sym typeface="Nunito"/>
            </a:endParaRPr>
          </a:p>
          <a:p>
            <a:pPr indent="-342900" lvl="0" marL="457200" rtl="0" algn="l">
              <a:lnSpc>
                <a:spcPct val="115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Experience joy and satisfaction</a:t>
            </a:r>
            <a:endParaRPr sz="1800">
              <a:solidFill>
                <a:schemeClr val="dk2"/>
              </a:solidFill>
              <a:latin typeface="Nunito"/>
              <a:ea typeface="Nunito"/>
              <a:cs typeface="Nunito"/>
              <a:sym typeface="Nunito"/>
            </a:endParaRPr>
          </a:p>
          <a:p>
            <a:pPr indent="-342900" lvl="0" marL="457200" rtl="0" algn="l">
              <a:lnSpc>
                <a:spcPct val="115000"/>
              </a:lnSpc>
              <a:spcBef>
                <a:spcPts val="0"/>
              </a:spcBef>
              <a:spcAft>
                <a:spcPts val="0"/>
              </a:spcAft>
              <a:buClr>
                <a:schemeClr val="dk2"/>
              </a:buClr>
              <a:buSzPts val="1800"/>
              <a:buFont typeface="Nunito"/>
              <a:buChar char="●"/>
            </a:pPr>
            <a:r>
              <a:rPr lang="en" sz="1800">
                <a:solidFill>
                  <a:schemeClr val="dk2"/>
                </a:solidFill>
                <a:latin typeface="Nunito"/>
                <a:ea typeface="Nunito"/>
                <a:cs typeface="Nunito"/>
                <a:sym typeface="Nunito"/>
              </a:rPr>
              <a:t>Free t-shirt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26" name="Shape 326"/>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30" name="Shape 330"/>
        <p:cNvGrpSpPr/>
        <p:nvPr/>
      </p:nvGrpSpPr>
      <p:grpSpPr>
        <a:xfrm>
          <a:off x="0" y="0"/>
          <a:ext cx="0" cy="0"/>
          <a:chOff x="0" y="0"/>
          <a:chExt cx="0" cy="0"/>
        </a:xfrm>
      </p:grpSpPr>
      <p:sp>
        <p:nvSpPr>
          <p:cNvPr id="331" name="Google Shape;331;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to start?</a:t>
            </a:r>
            <a:endParaRPr/>
          </a:p>
        </p:txBody>
      </p:sp>
      <p:pic>
        <p:nvPicPr>
          <p:cNvPr id="332" name="Google Shape;332;p19"/>
          <p:cNvPicPr preferRelativeResize="0"/>
          <p:nvPr/>
        </p:nvPicPr>
        <p:blipFill rotWithShape="1">
          <a:blip r:embed="rId4">
            <a:alphaModFix/>
          </a:blip>
          <a:srcRect b="5168" l="26302" r="24644" t="0"/>
          <a:stretch/>
        </p:blipFill>
        <p:spPr>
          <a:xfrm>
            <a:off x="45950" y="3986500"/>
            <a:ext cx="1151400" cy="1151400"/>
          </a:xfrm>
          <a:prstGeom prst="rect">
            <a:avLst/>
          </a:prstGeom>
          <a:noFill/>
          <a:ln>
            <a:noFill/>
          </a:ln>
        </p:spPr>
      </p:pic>
      <p:pic>
        <p:nvPicPr>
          <p:cNvPr id="333" name="Google Shape;333;p19"/>
          <p:cNvPicPr preferRelativeResize="0"/>
          <p:nvPr/>
        </p:nvPicPr>
        <p:blipFill>
          <a:blip r:embed="rId5">
            <a:alphaModFix/>
          </a:blip>
          <a:stretch>
            <a:fillRect/>
          </a:stretch>
        </p:blipFill>
        <p:spPr>
          <a:xfrm>
            <a:off x="7900223" y="3980925"/>
            <a:ext cx="1243776" cy="1162575"/>
          </a:xfrm>
          <a:prstGeom prst="rect">
            <a:avLst/>
          </a:prstGeom>
          <a:noFill/>
          <a:ln>
            <a:noFill/>
          </a:ln>
        </p:spPr>
      </p:pic>
      <p:pic>
        <p:nvPicPr>
          <p:cNvPr id="334" name="Google Shape;334;p19"/>
          <p:cNvPicPr preferRelativeResize="0"/>
          <p:nvPr/>
        </p:nvPicPr>
        <p:blipFill>
          <a:blip r:embed="rId6">
            <a:alphaModFix/>
          </a:blip>
          <a:stretch>
            <a:fillRect/>
          </a:stretch>
        </p:blipFill>
        <p:spPr>
          <a:xfrm>
            <a:off x="6710288" y="3986500"/>
            <a:ext cx="1151401" cy="1151401"/>
          </a:xfrm>
          <a:prstGeom prst="rect">
            <a:avLst/>
          </a:prstGeom>
          <a:noFill/>
          <a:ln>
            <a:noFill/>
          </a:ln>
        </p:spPr>
      </p:pic>
      <p:pic>
        <p:nvPicPr>
          <p:cNvPr id="335" name="Google Shape;335;p19"/>
          <p:cNvPicPr preferRelativeResize="0"/>
          <p:nvPr/>
        </p:nvPicPr>
        <p:blipFill>
          <a:blip r:embed="rId7">
            <a:alphaModFix/>
          </a:blip>
          <a:stretch>
            <a:fillRect/>
          </a:stretch>
        </p:blipFill>
        <p:spPr>
          <a:xfrm>
            <a:off x="2710700" y="4081750"/>
            <a:ext cx="1061751" cy="1061751"/>
          </a:xfrm>
          <a:prstGeom prst="rect">
            <a:avLst/>
          </a:prstGeom>
          <a:noFill/>
          <a:ln>
            <a:noFill/>
          </a:ln>
        </p:spPr>
      </p:pic>
      <p:pic>
        <p:nvPicPr>
          <p:cNvPr id="336" name="Google Shape;336;p19"/>
          <p:cNvPicPr preferRelativeResize="0"/>
          <p:nvPr/>
        </p:nvPicPr>
        <p:blipFill>
          <a:blip r:embed="rId8">
            <a:alphaModFix/>
          </a:blip>
          <a:stretch>
            <a:fillRect/>
          </a:stretch>
        </p:blipFill>
        <p:spPr>
          <a:xfrm>
            <a:off x="5365125" y="3986500"/>
            <a:ext cx="1151400" cy="1151400"/>
          </a:xfrm>
          <a:prstGeom prst="rect">
            <a:avLst/>
          </a:prstGeom>
          <a:noFill/>
          <a:ln>
            <a:noFill/>
          </a:ln>
        </p:spPr>
      </p:pic>
      <p:pic>
        <p:nvPicPr>
          <p:cNvPr id="337" name="Google Shape;337;p19"/>
          <p:cNvPicPr preferRelativeResize="0"/>
          <p:nvPr/>
        </p:nvPicPr>
        <p:blipFill>
          <a:blip r:embed="rId9">
            <a:alphaModFix/>
          </a:blip>
          <a:stretch>
            <a:fillRect/>
          </a:stretch>
        </p:blipFill>
        <p:spPr>
          <a:xfrm>
            <a:off x="1423150" y="4081750"/>
            <a:ext cx="1061751" cy="1061751"/>
          </a:xfrm>
          <a:prstGeom prst="rect">
            <a:avLst/>
          </a:prstGeom>
          <a:noFill/>
          <a:ln>
            <a:noFill/>
          </a:ln>
        </p:spPr>
      </p:pic>
      <p:pic>
        <p:nvPicPr>
          <p:cNvPr id="338" name="Google Shape;338;p19"/>
          <p:cNvPicPr preferRelativeResize="0"/>
          <p:nvPr/>
        </p:nvPicPr>
        <p:blipFill>
          <a:blip r:embed="rId10">
            <a:alphaModFix/>
          </a:blip>
          <a:stretch>
            <a:fillRect/>
          </a:stretch>
        </p:blipFill>
        <p:spPr>
          <a:xfrm>
            <a:off x="3836287" y="3785900"/>
            <a:ext cx="1357599" cy="13575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 a Project on GitHub</a:t>
            </a:r>
            <a:endParaRPr/>
          </a:p>
        </p:txBody>
      </p:sp>
      <p:sp>
        <p:nvSpPr>
          <p:cNvPr id="344" name="Google Shape;344;p20"/>
          <p:cNvSpPr txBox="1"/>
          <p:nvPr>
            <p:ph idx="1" type="body"/>
          </p:nvPr>
        </p:nvSpPr>
        <p:spPr>
          <a:xfrm>
            <a:off x="1303800" y="1990050"/>
            <a:ext cx="7030500" cy="127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There are over 100 million repositories on GitHub! With 1.6 new repositories created every second, the options are basically limitless. So how do you choose?</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Strategy #1 - Pick a “practice” project</a:t>
            </a:r>
            <a:endParaRPr/>
          </a:p>
        </p:txBody>
      </p:sp>
      <p:sp>
        <p:nvSpPr>
          <p:cNvPr id="350" name="Google Shape;350;p21"/>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Ideal choice if you have never made a pull request to another GitHub project before.</a:t>
            </a:r>
            <a:endParaRPr sz="1800"/>
          </a:p>
          <a:p>
            <a:pPr indent="0" lvl="0" marL="0" rtl="0" algn="l">
              <a:spcBef>
                <a:spcPts val="1600"/>
              </a:spcBef>
              <a:spcAft>
                <a:spcPts val="0"/>
              </a:spcAft>
              <a:buNone/>
            </a:pPr>
            <a:r>
              <a:rPr lang="en" sz="1800"/>
              <a:t>Two Practice Projects:</a:t>
            </a:r>
            <a:endParaRPr sz="1800"/>
          </a:p>
          <a:p>
            <a:pPr indent="-342900" lvl="0" marL="457200" rtl="0" algn="l">
              <a:spcBef>
                <a:spcPts val="1600"/>
              </a:spcBef>
              <a:spcAft>
                <a:spcPts val="0"/>
              </a:spcAft>
              <a:buSzPts val="1800"/>
              <a:buChar char="●"/>
            </a:pPr>
            <a:r>
              <a:rPr lang="en" sz="1800" u="sng">
                <a:solidFill>
                  <a:schemeClr val="hlink"/>
                </a:solidFill>
                <a:hlinkClick r:id="rId3"/>
              </a:rPr>
              <a:t>https://github.com/firstcontributions/first-contributions</a:t>
            </a:r>
            <a:endParaRPr sz="1800"/>
          </a:p>
          <a:p>
            <a:pPr indent="-342900" lvl="0" marL="457200" rtl="0" algn="l">
              <a:spcBef>
                <a:spcPts val="0"/>
              </a:spcBef>
              <a:spcAft>
                <a:spcPts val="0"/>
              </a:spcAft>
              <a:buSzPts val="1800"/>
              <a:buChar char="●"/>
            </a:pPr>
            <a:r>
              <a:rPr lang="en" sz="1800" u="sng">
                <a:solidFill>
                  <a:schemeClr val="hlink"/>
                </a:solidFill>
                <a:hlinkClick r:id="rId4"/>
              </a:rPr>
              <a:t>https://github.com/twilio-labs/open-pixel-art</a:t>
            </a:r>
            <a:endParaRPr sz="1800"/>
          </a:p>
          <a:p>
            <a:pPr indent="0" lvl="0" marL="0" rtl="0" algn="l">
              <a:spcBef>
                <a:spcPts val="1600"/>
              </a:spcBef>
              <a:spcAft>
                <a:spcPts val="1600"/>
              </a:spcAft>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